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99" r:id="rId6"/>
    <p:sldId id="261" r:id="rId7"/>
    <p:sldId id="288" r:id="rId8"/>
    <p:sldId id="264" r:id="rId9"/>
    <p:sldId id="289" r:id="rId10"/>
    <p:sldId id="290" r:id="rId11"/>
    <p:sldId id="298" r:id="rId12"/>
    <p:sldId id="291" r:id="rId13"/>
    <p:sldId id="292" r:id="rId14"/>
    <p:sldId id="293" r:id="rId15"/>
    <p:sldId id="295" r:id="rId16"/>
    <p:sldId id="296" r:id="rId17"/>
    <p:sldId id="300" r:id="rId18"/>
    <p:sldId id="262" r:id="rId19"/>
    <p:sldId id="263" r:id="rId20"/>
    <p:sldId id="297" r:id="rId21"/>
    <p:sldId id="265" r:id="rId22"/>
    <p:sldId id="294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6600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0BAE2-B260-44F6-9254-CC4C0CC7D562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6CEC-501D-476C-BEAE-66783DA156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C7B31-D60A-4C25-B681-9A918A10748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FBA76-2318-4E63-A996-CFC00A700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601E5-A2B7-44E4-99D6-E563ACCE902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F727E-372A-4699-B72C-EAF689AF90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5670A-28B6-4AF6-B7BF-F8BCB1023530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9E346-858C-4409-A772-08F9E2E38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3901F-04D9-4431-A317-CF902214ED0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6883A-D116-44F7-A8AB-4DB52CD0B2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F15DD-19A2-4BF9-B870-A3B56307CBC7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51BB5-2F99-4CCA-B75A-EA15370526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13850C-ED06-4D2E-B0DC-9F7DBF1FB03E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A2ED3-CA25-4AB8-B738-56A8D43ACF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CBE20-430B-4B4C-BF04-4361ACCC438E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1D4EB-B377-4625-9709-9ABE3E5374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5CB6B-B4D8-4420-A086-8E21C3E33958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94644-11DF-424D-BB2B-DF314561FD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21F65-9750-49E4-A845-948EA37A895B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37DE2-5531-412B-9F41-2B697B1812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5F62-4DE8-45D2-8CD1-12EC77B082C4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196FF8-41DC-486C-9B1A-0A37F2D592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229999D-A6D3-4F4F-A773-44FCE2AFE3CC}" type="datetimeFigureOut">
              <a:rPr lang="ru-RU"/>
              <a:pPr>
                <a:defRPr/>
              </a:pPr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80DE0F-3A0B-4BB1-950A-0A06BA2246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3071834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Осторожно, тонкий </a:t>
            </a:r>
            <a:b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лед !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2"/>
          <p:cNvSpPr>
            <a:spLocks noGrp="1"/>
          </p:cNvSpPr>
          <p:nvPr>
            <p:ph idx="1"/>
          </p:nvPr>
        </p:nvSpPr>
        <p:spPr>
          <a:xfrm>
            <a:off x="428625" y="357188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Прочность льда можно определить визуально: лед голубого цвета – прочный, белого – прочность его в 2 раза меньше, серый, матово-белый или с желтоватым оттенком лед ненадежен. </a:t>
            </a:r>
            <a:endParaRPr lang="ru-RU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0" name="Picture 2" descr="C:\Documents and Settings\Администратор\Рабочий стол\DSC_140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3" y="2714625"/>
            <a:ext cx="2500312" cy="3738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 descr="C:\Documents and Settings\Администратор\Рабочий стол\Копия 800xp1090843-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3143250"/>
            <a:ext cx="4106862" cy="307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Admin\Рабочий стол\для презент. тонкий лед\Копия (2) pravilaperexodapol-duvodoemov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51938" cy="6748463"/>
          </a:xfrm>
        </p:spPr>
      </p:pic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43852" cy="3071809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Если случилась беда!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 делать, если вы провалились в холодную воду: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Рисунок 3" descr="MCHS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1857375"/>
            <a:ext cx="564356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Содержимое 2"/>
          <p:cNvSpPr>
            <a:spLocks noGrp="1"/>
          </p:cNvSpPr>
          <p:nvPr>
            <p:ph idx="1"/>
          </p:nvPr>
        </p:nvSpPr>
        <p:spPr>
          <a:xfrm>
            <a:off x="428625" y="0"/>
            <a:ext cx="8229600" cy="4811713"/>
          </a:xfrm>
        </p:spPr>
        <p:txBody>
          <a:bodyPr/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 паникуйте, не делайте резких движений, стабилизируйте дыхание.</a:t>
            </a:r>
          </a:p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Раскиньте руки в стороны и постарайтесь зацепиться за кромку льда, придав телу горизонтальное положение по направлению течения.</a:t>
            </a:r>
          </a:p>
          <a:p>
            <a:pPr>
              <a:buFont typeface="Arial" charset="0"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Попытайтесь осторожно налечь грудью на край льда и забросить одну, а потом и другую ноги на лед.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25602" name="Picture 2" descr="C:\Documents and Settings\Admin\Рабочий стол\для презент. тонкий лед\111111111111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38" y="3571875"/>
            <a:ext cx="428625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3571875"/>
          </a:xfrm>
        </p:spPr>
        <p:txBody>
          <a:bodyPr/>
          <a:lstStyle/>
          <a:p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Если лед выдержал, перекатываясь, медленно ползите к берегу.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пришли, ведь лед здесь уже проверен на прочность.</a:t>
            </a:r>
          </a:p>
          <a:p>
            <a:pPr>
              <a:buFont typeface="Arial" charset="0"/>
              <a:buNone/>
            </a:pPr>
            <a:endParaRPr lang="ru-RU" smtClean="0">
              <a:solidFill>
                <a:srgbClr val="C00000"/>
              </a:solidFill>
            </a:endParaRPr>
          </a:p>
        </p:txBody>
      </p:sp>
      <p:pic>
        <p:nvPicPr>
          <p:cNvPr id="26626" name="Рисунок 3"/>
          <p:cNvPicPr>
            <a:picLocks noChangeAspect="1" noChangeArrowheads="1"/>
          </p:cNvPicPr>
          <p:nvPr/>
        </p:nvPicPr>
        <p:blipFill>
          <a:blip r:embed="rId2">
            <a:lum bright="6000" contrast="24000"/>
          </a:blip>
          <a:srcRect/>
          <a:stretch>
            <a:fillRect/>
          </a:stretch>
        </p:blipFill>
        <p:spPr bwMode="auto">
          <a:xfrm>
            <a:off x="571500" y="3028950"/>
            <a:ext cx="8072438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2714644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Вооружитесь любой длинной палкой, доскою, шестом или веревкою. Можно связать воедино шарфы, ремни или одежду.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ползком, широко расставляя при этом руки и ноги и толкая перед собою спасательные средства, осторожно двигаться по направлению к полынье.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Остановитесь от находящегося в воде человека в нескольких метрах,  бросьте ему веревку, край одежды, подайте палку или шест.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Рисунок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3500438"/>
            <a:ext cx="5143500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15313" cy="62150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Осторожно вытащите пострадавшего на лед, и вместе ползком выбирайтесь из опасной зоны.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Ползите в ту сторону – откуда пришли.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Доставьте пострадавшего в теплое место. Окажите ему помощь: снимите с него мокрую одежду, энергично разотрите тело (до покраснения кожи) смоченной в спирте или водке суконкой или руками, напоите пострадавшего горячим чаем. Ни в коем случае не давайте пострадавшему алкоголь – в подобных случаях это может привести к летальному исходу.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MCHS-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57200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3" descr="MCHS-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35500" y="2913063"/>
            <a:ext cx="4508500" cy="394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/>
          <a:srcRect r="-4755"/>
          <a:stretch>
            <a:fillRect/>
          </a:stretch>
        </p:blipFill>
        <p:spPr bwMode="auto">
          <a:xfrm>
            <a:off x="755650" y="4365625"/>
            <a:ext cx="3284538" cy="214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642918"/>
            <a:ext cx="7243786" cy="5286412"/>
          </a:xfrm>
        </p:spPr>
        <p:txBody>
          <a:bodyPr rtlCol="0"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Нельзя забывать об опасности, которую таят в себе весенние водоемы. Лед только на вид кажется прочным, а на самом деле он уже тонкий, слабый и не выдерживает тяжести не только взрослого человека, но и ребенка. Поэтому не торопитесь выходить на тонкий лед водоемов. Поэтому будьте осторожны и осмотрительны</a:t>
            </a:r>
            <a:r>
              <a:rPr lang="ru-RU" sz="2800" dirty="0" smtClean="0"/>
              <a:t>! </a:t>
            </a:r>
            <a:endParaRPr lang="ru-RU" sz="2800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Содержимое 2"/>
          <p:cNvSpPr>
            <a:spLocks noGrp="1"/>
          </p:cNvSpPr>
          <p:nvPr>
            <p:ph idx="1"/>
          </p:nvPr>
        </p:nvSpPr>
        <p:spPr>
          <a:xfrm>
            <a:off x="428625" y="785813"/>
            <a:ext cx="8229600" cy="4929187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Несоблюдение этого совета может привести к провалу на льду. К сожалению, помощь попавшим в беду на воде приходит иногда слишком поздно, и происшествие заканчивается трагически. Чтобы этого не случилось, необходимо помнить, что выходить на весенний лед можно только в крайнем случае и с максимальной осторожностью.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378618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   </a:t>
            </a:r>
            <a:r>
              <a:rPr lang="ru-RU" b="1" i="1" dirty="0" smtClean="0"/>
              <a:t>« В конце зимы у льда, как всегда было плохое настроение. Переменчивая погода не благоприятствовала его самочувствию: то мороз ударит, то солнце пригреет – лед то крепнет, то подтаивает…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/>
              <a:t>Да еще школьники совершенно не считаются с моим состоянием, - ворчал лед…»             </a:t>
            </a:r>
            <a:r>
              <a:rPr lang="ru-RU" i="1" dirty="0" smtClean="0"/>
              <a:t>О.В. Нефедова.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4338" name="Picture 2" descr="C:\Documents and Settings\Admin\Рабочий стол\для презент. тонкий лед\1302847548_s2720005-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786188"/>
            <a:ext cx="4230688" cy="282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Содержимое 2"/>
          <p:cNvSpPr>
            <a:spLocks noGrp="1"/>
          </p:cNvSpPr>
          <p:nvPr>
            <p:ph idx="1"/>
          </p:nvPr>
        </p:nvSpPr>
        <p:spPr>
          <a:xfrm>
            <a:off x="500063" y="500063"/>
            <a:ext cx="8229600" cy="56435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solidFill>
                  <a:srgbClr val="C00000"/>
                </a:solidFill>
              </a:rPr>
              <a:t>   </a:t>
            </a:r>
          </a:p>
          <a:p>
            <a:pPr algn="ctr">
              <a:buFont typeface="Arial" charset="0"/>
              <a:buNone/>
            </a:pPr>
            <a:r>
              <a:rPr lang="ru-RU" sz="4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Учащиеся и взрослые, соблюдайте правила поведения на водных объектах, выполнение элементарных мер осторожности - залог вашей безопасности!</a:t>
            </a:r>
            <a:endParaRPr lang="ru-RU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z="40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Содержимое 2"/>
          <p:cNvSpPr>
            <a:spLocks noGrp="1"/>
          </p:cNvSpPr>
          <p:nvPr>
            <p:ph idx="1"/>
          </p:nvPr>
        </p:nvSpPr>
        <p:spPr>
          <a:xfrm>
            <a:off x="500063" y="357188"/>
            <a:ext cx="8229600" cy="18288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solidFill>
                  <a:srgbClr val="C00000"/>
                </a:solidFill>
              </a:rPr>
              <a:t>. </a:t>
            </a:r>
          </a:p>
        </p:txBody>
      </p:sp>
      <p:sp>
        <p:nvSpPr>
          <p:cNvPr id="33794" name="Rectangle 1"/>
          <p:cNvSpPr>
            <a:spLocks noChangeArrowheads="1"/>
          </p:cNvSpPr>
          <p:nvPr/>
        </p:nvSpPr>
        <p:spPr bwMode="auto">
          <a:xfrm>
            <a:off x="0" y="714375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000" b="1">
                <a:latin typeface="Times New Roman" pitchFamily="18" charset="0"/>
                <a:cs typeface="Times New Roman" pitchFamily="18" charset="0"/>
              </a:rPr>
              <a:t>При чрезвычайных ситуациях звонить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- 01; </a:t>
            </a:r>
            <a:r>
              <a:rPr lang="ru-RU" sz="4000" b="1">
                <a:latin typeface="Times New Roman" pitchFamily="18" charset="0"/>
                <a:cs typeface="Times New Roman" pitchFamily="18" charset="0"/>
              </a:rPr>
              <a:t>с сот. тел. </a:t>
            </a:r>
            <a:r>
              <a:rPr lang="ru-RU" sz="40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–</a:t>
            </a:r>
            <a:r>
              <a:rPr lang="ru-RU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112.</a:t>
            </a:r>
          </a:p>
          <a:p>
            <a:pPr algn="ctr"/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Конец !</a:t>
            </a:r>
            <a:endParaRPr lang="ru-RU" sz="6000">
              <a:solidFill>
                <a:srgbClr val="FF0000"/>
              </a:solidFill>
            </a:endParaRPr>
          </a:p>
          <a:p>
            <a:pPr eaLnBrk="0" hangingPunct="0"/>
            <a:endParaRPr lang="ru-RU" sz="360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b="1" spc="50" dirty="0" smtClean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СПАСИБО!!!</a:t>
            </a:r>
            <a:endParaRPr lang="ru-RU" sz="9600" b="1" spc="50" dirty="0">
              <a:ln w="11430"/>
              <a:solidFill>
                <a:srgbClr val="0000FF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0" presetClass="emph" presetSubtype="0" repeatCount="indefinite" fill="remove" grpId="1" nodeType="with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folHlink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autoRev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Содержимое 2"/>
          <p:cNvSpPr>
            <a:spLocks noGrp="1"/>
          </p:cNvSpPr>
          <p:nvPr>
            <p:ph idx="1"/>
          </p:nvPr>
        </p:nvSpPr>
        <p:spPr>
          <a:xfrm>
            <a:off x="428625" y="285750"/>
            <a:ext cx="8229600" cy="421481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 дни школьных каникул дети находятся вне стен школы, посещают различные мероприятия, путешествуют с родителями или просто отдыхают, совершая прогулки на свежем воздухе, катаются на лыжах и на санках с гор, играют на прудах и реках.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  <p:pic>
        <p:nvPicPr>
          <p:cNvPr id="15362" name="Picture 2" descr="C:\Documents and Settings\Admin\Рабочий стол\для презент. тонкий лед\225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3286125"/>
            <a:ext cx="4452938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Содержимое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4525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Под весенними лучами солнца лед на водоемах становится рыхлым и непрочным. В это время выходить на его поверхность крайне опасно. Однако каждый год многие люди пренебрегают мерами предосторожности и выходят на тонкий весенний лед, тем самым, подвергая свою жизнь смертельной опасности.</a:t>
            </a:r>
          </a:p>
          <a:p>
            <a:endParaRPr lang="ru-RU" smtClean="0">
              <a:solidFill>
                <a:srgbClr val="C00000"/>
              </a:solidFill>
            </a:endParaRPr>
          </a:p>
        </p:txBody>
      </p:sp>
      <p:pic>
        <p:nvPicPr>
          <p:cNvPr id="16386" name="Picture 2" descr="C:\Documents and Settings\Admin\Рабочий стол\для презент. тонкий лед\i_03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4429125"/>
            <a:ext cx="29543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C:\Documents and Settings\Admin\Рабочий стол\для презент. тонкий лед\ic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4286250"/>
            <a:ext cx="3248025" cy="2243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500063" y="428625"/>
            <a:ext cx="8229600" cy="4525963"/>
          </a:xfrm>
        </p:spPr>
        <p:txBody>
          <a:bodyPr/>
          <a:lstStyle/>
          <a:p>
            <a:endParaRPr lang="ru-RU" smtClean="0">
              <a:solidFill>
                <a:srgbClr val="C00000"/>
              </a:solidFill>
            </a:endParaRPr>
          </a:p>
        </p:txBody>
      </p:sp>
      <p:pic>
        <p:nvPicPr>
          <p:cNvPr id="17410" name="Picture 2" descr="MCHS-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336550"/>
            <a:ext cx="7572375" cy="65214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285750" y="285750"/>
            <a:ext cx="8229600" cy="4572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нужно знать!</a:t>
            </a:r>
          </a:p>
          <a:p>
            <a:pPr algn="ctr">
              <a:buFont typeface="Arial" charset="0"/>
              <a:buNone/>
            </a:pP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Безопасным для человека считается лед толщиною не менее 10 сантиметров в пресной воде и 15 сантиметров в соленой.</a:t>
            </a:r>
          </a:p>
          <a:p>
            <a:pPr algn="ctr">
              <a:buFont typeface="Arial" charset="0"/>
              <a:buNone/>
            </a:pPr>
            <a:endParaRPr lang="ru-RU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C:\Documents and Settings\Admin\Рабочий стол\i_03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714750"/>
            <a:ext cx="3000375" cy="2589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4" descr="C:\Documents and Settings\Admin\Рабочий стол\для презент. тонкий лед\416815_DET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000500"/>
            <a:ext cx="32385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Содержимое 2"/>
          <p:cNvSpPr>
            <a:spLocks noGrp="1"/>
          </p:cNvSpPr>
          <p:nvPr>
            <p:ph idx="1"/>
          </p:nvPr>
        </p:nvSpPr>
        <p:spPr>
          <a:xfrm>
            <a:off x="428625" y="428625"/>
            <a:ext cx="8229600" cy="4525963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устьях рек и притоках прочность льда ослаблена. Лед непрочен в местах быстрого течения, бьющих ключей и стоковых вод, а также в районах произрастания водной растительности, вблизи деревьев, кустов и камыша.</a:t>
            </a:r>
          </a:p>
          <a:p>
            <a:endParaRPr lang="ru-RU" smtClean="0"/>
          </a:p>
        </p:txBody>
      </p:sp>
      <p:pic>
        <p:nvPicPr>
          <p:cNvPr id="19458" name="Рисунок 3" descr="http://whiteschool.narod.ru/zdorov_bez/led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313" y="3214688"/>
            <a:ext cx="4643437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C:\Documents and Settings\Admin\Рабочий стол\для презент. тонкий лед\Копия led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-55563" y="1714500"/>
            <a:ext cx="9199563" cy="5143500"/>
          </a:xfrm>
        </p:spPr>
      </p:pic>
      <p:sp>
        <p:nvSpPr>
          <p:cNvPr id="20482" name="Прямоугольник 3"/>
          <p:cNvSpPr>
            <a:spLocks noChangeArrowheads="1"/>
          </p:cNvSpPr>
          <p:nvPr/>
        </p:nvSpPr>
        <p:spPr bwMode="auto">
          <a:xfrm>
            <a:off x="1857375" y="428625"/>
            <a:ext cx="49291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Вопрос:</a:t>
            </a:r>
            <a:endParaRPr lang="ru-RU" sz="4400" b="1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14348" y="1285860"/>
            <a:ext cx="7772400" cy="1470025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температура воздуха выше 0 градусов держится более трех дней, то прочность льда снижается на 25%.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ln w="11430"/>
              <a:solidFill>
                <a:srgbClr val="0000FF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  <p:pic>
        <p:nvPicPr>
          <p:cNvPr id="21506" name="Picture 2" descr="C:\Documents and Settings\Admin\Рабочий стол\для презент. тонкий лед\Копия 1287453_400_300_sourc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3357563"/>
            <a:ext cx="38100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394</Words>
  <Application>Microsoft Office PowerPoint</Application>
  <PresentationFormat>Экран (4:3)</PresentationFormat>
  <Paragraphs>27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Calibri</vt:lpstr>
      <vt:lpstr>Arial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кладбИще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ГИДРОДИНАМИЧЕСКИЕ АВАРИИ</dc:title>
  <dc:creator>Вурдалак</dc:creator>
  <cp:lastModifiedBy>ЦПСО</cp:lastModifiedBy>
  <cp:revision>29</cp:revision>
  <dcterms:created xsi:type="dcterms:W3CDTF">2009-03-31T08:54:10Z</dcterms:created>
  <dcterms:modified xsi:type="dcterms:W3CDTF">2014-12-01T10:59:55Z</dcterms:modified>
</cp:coreProperties>
</file>